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5" r:id="rId4"/>
    <p:sldId id="264" r:id="rId5"/>
    <p:sldId id="266" r:id="rId6"/>
    <p:sldId id="267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68" r:id="rId16"/>
    <p:sldId id="284" r:id="rId17"/>
    <p:sldId id="291" r:id="rId18"/>
    <p:sldId id="292" r:id="rId19"/>
    <p:sldId id="293" r:id="rId20"/>
    <p:sldId id="294" r:id="rId21"/>
    <p:sldId id="295" r:id="rId22"/>
    <p:sldId id="296" r:id="rId23"/>
    <p:sldId id="297" r:id="rId24"/>
    <p:sldId id="298" r:id="rId25"/>
    <p:sldId id="300" r:id="rId26"/>
    <p:sldId id="301" r:id="rId27"/>
    <p:sldId id="302" r:id="rId28"/>
    <p:sldId id="303" r:id="rId29"/>
    <p:sldId id="304" r:id="rId30"/>
    <p:sldId id="305" r:id="rId31"/>
    <p:sldId id="306" r:id="rId32"/>
    <p:sldId id="307" r:id="rId33"/>
    <p:sldId id="282" r:id="rId34"/>
    <p:sldId id="283" r:id="rId35"/>
    <p:sldId id="269" r:id="rId3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7CF48-95A7-4DC5-BD19-4864C2AF3F94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7A181-7590-4AF0-AED2-1BFD6F2C9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1969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7CF48-95A7-4DC5-BD19-4864C2AF3F94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7A181-7590-4AF0-AED2-1BFD6F2C9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1365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7CF48-95A7-4DC5-BD19-4864C2AF3F94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7A181-7590-4AF0-AED2-1BFD6F2C9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298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7CF48-95A7-4DC5-BD19-4864C2AF3F94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7A181-7590-4AF0-AED2-1BFD6F2C9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4262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7CF48-95A7-4DC5-BD19-4864C2AF3F94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7A181-7590-4AF0-AED2-1BFD6F2C9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846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7CF48-95A7-4DC5-BD19-4864C2AF3F94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7A181-7590-4AF0-AED2-1BFD6F2C9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680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7CF48-95A7-4DC5-BD19-4864C2AF3F94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7A181-7590-4AF0-AED2-1BFD6F2C9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4160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7CF48-95A7-4DC5-BD19-4864C2AF3F94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7A181-7590-4AF0-AED2-1BFD6F2C9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5473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7CF48-95A7-4DC5-BD19-4864C2AF3F94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7A181-7590-4AF0-AED2-1BFD6F2C9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4078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7CF48-95A7-4DC5-BD19-4864C2AF3F94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7A181-7590-4AF0-AED2-1BFD6F2C9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0503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7CF48-95A7-4DC5-BD19-4864C2AF3F94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7A181-7590-4AF0-AED2-1BFD6F2C9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8081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07CF48-95A7-4DC5-BD19-4864C2AF3F94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67A181-7590-4AF0-AED2-1BFD6F2C9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978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3.wdp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microsoft.com/office/2007/relationships/hdphoto" Target="../media/hdphoto10.wdp"/><Relationship Id="rId3" Type="http://schemas.microsoft.com/office/2007/relationships/hdphoto" Target="../media/hdphoto5.wdp"/><Relationship Id="rId7" Type="http://schemas.microsoft.com/office/2007/relationships/hdphoto" Target="../media/hdphoto7.wdp"/><Relationship Id="rId12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microsoft.com/office/2007/relationships/hdphoto" Target="../media/hdphoto9.wdp"/><Relationship Id="rId5" Type="http://schemas.microsoft.com/office/2007/relationships/hdphoto" Target="../media/hdphoto6.wdp"/><Relationship Id="rId15" Type="http://schemas.microsoft.com/office/2007/relationships/hdphoto" Target="../media/hdphoto11.wdp"/><Relationship Id="rId10" Type="http://schemas.openxmlformats.org/officeDocument/2006/relationships/image" Target="../media/image9.png"/><Relationship Id="rId4" Type="http://schemas.openxmlformats.org/officeDocument/2006/relationships/image" Target="../media/image6.png"/><Relationship Id="rId9" Type="http://schemas.microsoft.com/office/2007/relationships/hdphoto" Target="../media/hdphoto8.wdp"/><Relationship Id="rId1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7" Type="http://schemas.microsoft.com/office/2007/relationships/hdphoto" Target="../media/hdphoto14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microsoft.com/office/2007/relationships/hdphoto" Target="../media/hdphoto13.wdp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5.wdp"/><Relationship Id="rId7" Type="http://schemas.microsoft.com/office/2007/relationships/hdphoto" Target="../media/hdphoto17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microsoft.com/office/2007/relationships/hdphoto" Target="../media/hdphoto16.wdp"/><Relationship Id="rId4" Type="http://schemas.openxmlformats.org/officeDocument/2006/relationships/image" Target="../media/image16.png"/><Relationship Id="rId9" Type="http://schemas.microsoft.com/office/2007/relationships/hdphoto" Target="../media/hdphoto18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19.wdp"/><Relationship Id="rId7" Type="http://schemas.microsoft.com/office/2007/relationships/hdphoto" Target="../media/hdphoto2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microsoft.com/office/2007/relationships/hdphoto" Target="../media/hdphoto20.wdp"/><Relationship Id="rId4" Type="http://schemas.openxmlformats.org/officeDocument/2006/relationships/image" Target="../media/image20.png"/><Relationship Id="rId9" Type="http://schemas.microsoft.com/office/2007/relationships/hdphoto" Target="../media/hdphoto22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microsoft.com/office/2007/relationships/hdphoto" Target="../media/hdphoto28.wdp"/><Relationship Id="rId18" Type="http://schemas.openxmlformats.org/officeDocument/2006/relationships/image" Target="../media/image31.jpeg"/><Relationship Id="rId3" Type="http://schemas.microsoft.com/office/2007/relationships/hdphoto" Target="../media/hdphoto23.wdp"/><Relationship Id="rId7" Type="http://schemas.microsoft.com/office/2007/relationships/hdphoto" Target="../media/hdphoto25.wdp"/><Relationship Id="rId12" Type="http://schemas.openxmlformats.org/officeDocument/2006/relationships/image" Target="../media/image28.png"/><Relationship Id="rId17" Type="http://schemas.microsoft.com/office/2007/relationships/hdphoto" Target="../media/hdphoto30.wdp"/><Relationship Id="rId2" Type="http://schemas.openxmlformats.org/officeDocument/2006/relationships/image" Target="../media/image23.pn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microsoft.com/office/2007/relationships/hdphoto" Target="../media/hdphoto27.wdp"/><Relationship Id="rId5" Type="http://schemas.microsoft.com/office/2007/relationships/hdphoto" Target="../media/hdphoto24.wdp"/><Relationship Id="rId15" Type="http://schemas.microsoft.com/office/2007/relationships/hdphoto" Target="../media/hdphoto29.wdp"/><Relationship Id="rId10" Type="http://schemas.openxmlformats.org/officeDocument/2006/relationships/image" Target="../media/image27.png"/><Relationship Id="rId4" Type="http://schemas.openxmlformats.org/officeDocument/2006/relationships/image" Target="../media/image24.png"/><Relationship Id="rId9" Type="http://schemas.microsoft.com/office/2007/relationships/hdphoto" Target="../media/hdphoto26.wdp"/><Relationship Id="rId1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improlit.ru/simprolit_panels.html" TargetMode="External"/><Relationship Id="rId13" Type="http://schemas.microsoft.com/office/2007/relationships/hdphoto" Target="../media/hdphoto34.wdp"/><Relationship Id="rId3" Type="http://schemas.openxmlformats.org/officeDocument/2006/relationships/image" Target="../media/image32.png"/><Relationship Id="rId7" Type="http://schemas.microsoft.com/office/2007/relationships/hdphoto" Target="../media/hdphoto32.wdp"/><Relationship Id="rId12" Type="http://schemas.openxmlformats.org/officeDocument/2006/relationships/image" Target="../media/image35.png"/><Relationship Id="rId2" Type="http://schemas.openxmlformats.org/officeDocument/2006/relationships/hyperlink" Target="http://www.simprolit.ru/simprolit_blocks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hyperlink" Target="http://www.simprolit.ru/simprolit_monolit.html" TargetMode="External"/><Relationship Id="rId5" Type="http://schemas.openxmlformats.org/officeDocument/2006/relationships/hyperlink" Target="http://www.simprolit.ru/simprolit_plates.html" TargetMode="External"/><Relationship Id="rId15" Type="http://schemas.microsoft.com/office/2007/relationships/hdphoto" Target="../media/hdphoto35.wdp"/><Relationship Id="rId10" Type="http://schemas.microsoft.com/office/2007/relationships/hdphoto" Target="../media/hdphoto33.wdp"/><Relationship Id="rId4" Type="http://schemas.microsoft.com/office/2007/relationships/hdphoto" Target="../media/hdphoto31.wdp"/><Relationship Id="rId9" Type="http://schemas.openxmlformats.org/officeDocument/2006/relationships/image" Target="../media/image34.png"/><Relationship Id="rId1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5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6.wdp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7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38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39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40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41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2.wdp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43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4.wdp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45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46.wdp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47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48.wdp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49.wdp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СТМС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09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                Современное монолитное строительство - 5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6877" y="83127"/>
            <a:ext cx="1140032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СТМС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652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93901" y="2295563"/>
            <a:ext cx="9404195" cy="1494383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1.Технология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Симпролит (Россия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b="1" dirty="0"/>
              <a:t>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блоков Теплостен (Россия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Казахстан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8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Технология Симпролит.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Симпролит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это запатентованная разновидность легкого бетона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ГОСТ Р 5126399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состоящая из гранул пенополистирола, цемента, специальных добавок и воды. На основе этого материала доктор технологии и инжиниринга в строительстве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Милан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Девич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(Сербия)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разработал и сертифицировал в России не только уникальный материал, но и предложил новую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России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технологию строительства.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получила название — система монолитного строительства на основе несъемной опалубки из мелкоштучных блоков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studfile.net/html/2706/72/html_LG3biyrFsL.cJS8/htmlconvd-gquno7217x1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74" y="2339102"/>
            <a:ext cx="4508083" cy="40257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0" y="6389044"/>
            <a:ext cx="48315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Рис.1.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Опалубка несущих и внутренних стен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94194" y="1963408"/>
            <a:ext cx="7435769" cy="49090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Кладка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блоками Симпролит с технической стороны не только улучшает термические характеристики стен, но и технологически значительно облегчает и ускоряет строительство объектов (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Учитывая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вес самих блоков Симпролит (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около 140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кг/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7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блоков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наглядна легкость манипуляции, горизонтального и вертикального транспорта, меньшая нагрузка несущих конструктивных элементов, меньший вес конструкции объекта в целом и т. п.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кладке блоками Симпролит арматура для вертикальных обвязок устраивается непосредственно в пустоты блоков, опалубка горизонтальных обвязок формируется просто резкой 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блоков.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Симпролит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раскладкой таким образом полученных частей по уже построенной стене, а у оконных и дверных перемычек по подпорной/подпертой доске — вот и вся опалубка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И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всем этом, бетон в вертикальных и горизонтальных обвязках, отлитых в блоках из Симпролита, сразу термически защищен, то есть отсутствуют термические мосты. </a:t>
            </a:r>
            <a:endParaRPr lang="ru-RU" sz="17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536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84222"/>
            <a:ext cx="12192000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При строительстве блоками симпролит получается:</a:t>
            </a:r>
            <a:endPara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значительно меньшая толщина конструкции;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большая полезная (для продажи) площадь объекта в рамках одинаковых габаритов объекта;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меньшие затраты материалов;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лучшие теплотехнические характеристики;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меньшие потери тепла;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отличные характеристики "летней стабильности" конструкции;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меньше "тактов" при строительстве;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более быстрое производство.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</a:pP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Вообще, элементы симпролит значительно сокращают цену строительства объектов всех назначений — промышленных, жилых, спортивных, деревенских и других, значительно улучшая притом их тепловые и другие характеристики. </a:t>
            </a:r>
          </a:p>
          <a:p>
            <a:pPr indent="180975" algn="just">
              <a:spcBef>
                <a:spcPts val="600"/>
              </a:spcBef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Хотя и отдельно взятые блоки симпролит дешевле, чем конкурентские изделия подобных термических характеристик, преимущества и общие сбережения при применении элементов симпролит наглядны, если учесть общую стоимость всех отдельных стадий и материалов, необходимых для получения качественно утепленного объекта.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Для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своей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конкурентной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способности на рынке, современные строительные термоизоляционные материалы должны 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удовлетворять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ряду строго определенных требований, в том числе:</a:t>
            </a:r>
          </a:p>
          <a:p>
            <a:pPr lvl="0"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небольшая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объемная масса, т.е. высокая пористость,</a:t>
            </a:r>
          </a:p>
          <a:p>
            <a:pPr lvl="0"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удовлетворительная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механическая стойкость,</a:t>
            </a:r>
          </a:p>
          <a:p>
            <a:pPr lvl="0"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небольшое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водопоглощение,</a:t>
            </a:r>
          </a:p>
          <a:p>
            <a:pPr lvl="0"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хорошие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теплоизоляционные свойства,</a:t>
            </a:r>
          </a:p>
          <a:p>
            <a:pPr lvl="0"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удовлетворительная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паропроницаемости и воздухопроницаемости,</a:t>
            </a:r>
          </a:p>
          <a:p>
            <a:pPr lvl="0"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морозостойкость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lvl="0"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химическая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биологическая стойкость,</a:t>
            </a:r>
          </a:p>
          <a:p>
            <a:pPr lvl="0"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огнестойкость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lvl="0"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не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токсичность,</a:t>
            </a:r>
          </a:p>
          <a:p>
            <a:pPr lvl="0"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приемлемая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цена себестоимости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95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Симпролит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патентованный полистиролбетон, представляет собой вид легкого бетона на основе агрегата из вспененных гранул полистирола - пенопласта. Причем, применение полистиролбетона в строительстве не новость уже несколько десятилетий. А именно,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вспененный полистирол обнаружен в 1951 году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очень быстро началось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его применение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области легких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бетонов.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Это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изделие изготовляется на основе гранул пенопласта, портландцемента, воды и специальных добавок. Само вспененные сырья - заранее приготовленных компактных шариков полистирола, очень просто можно проводить 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горячей воде при температуре 98°С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или 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паре при температуре 110°С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 тем что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объемный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вес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таким способом полученного агрегата может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варьировать в пределах 10-40 кг/м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    Для изготовления Симпролита в основном используются гранулы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плотности 10-15 кг/м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изготовление Симпролита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40" y="2893100"/>
            <a:ext cx="3169318" cy="15281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Изготовление Симпролита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40" y="4463716"/>
            <a:ext cx="3169318" cy="158515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Рисунок 6" descr="структура Симпролит полистиролбетона"/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6304" y="2893100"/>
            <a:ext cx="2607611" cy="31982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91240" y="6091351"/>
            <a:ext cx="31693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ранулы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полистирола - пенопласта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13727" y="6151510"/>
            <a:ext cx="26822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Структура Симпролит</a:t>
            </a:r>
            <a:b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полистиролбетона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096000" y="2953260"/>
            <a:ext cx="5983704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Симпролит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характеризируется небольшой объемной массой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низким коэффициентом тепло проводимости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150-300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кг/м</a:t>
            </a:r>
            <a:r>
              <a:rPr lang="ru-RU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и низким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коэффициентом тепло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проводимости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,055-0,085 В/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м°С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который практически не зависит от содержания влаги в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Паропроницаемость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идет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0,110 до 0,135 мг/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мчПа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позволяет стенам, построенным из Симпролит блоков или утепленным Симпролит плитами нормально "дышать". 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Этот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материал также обладает и хорошими звукоизоляционными характеристиками.</a:t>
            </a:r>
            <a:endParaRPr lang="ru-RU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548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571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Так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же, Симпролит характеризуется высокой морозостойкостью. Эксперименты показывают, что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 50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циклов замораживание-оттаивание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понижение прочности составляет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только 1,5-1,8%.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Симпролит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экологически годный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материал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так как испытаниями доказано, что суммарный показатель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токсичности этого материала в 1,5-2 раза меньше установленных норм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Симпролит характеризуется и большой биологической стойкостью ко всем насекомым и различным растительным и животным бактериям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Поведение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этого композита при пожаре таково, что гранулы полистирола при больших температурах испаряют, а само изделие при длительном воздействии огня переходит в цементный камень, а тление и пламя отсутствуют.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Симпролит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полистиролбетон в строительстве можно применять и отливкой на месте - для утепления кровель, выполненных из ребристых листов, в функции одновременной теплоизоляции, основы под гидроизоляцию и слоя для наклона плоских крыш, у полов для одновременного утепления и выравнивания междуэтажных конструкций (вместо цементной стяжки) на которые можно непосредственно укладывать любой вид проектированных полов и т.п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главные преимущества состоят в применении готовых монтажных элементов на основе Симпролита, в том числе:</a:t>
            </a:r>
          </a:p>
          <a:p>
            <a:pPr lvl="0"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 - Симпролит (Simprolit) плиты для утепления фасада,</a:t>
            </a:r>
          </a:p>
          <a:p>
            <a:pPr lvl="0"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  -  Симпролит (Simprolit) блоки для наружных стен,</a:t>
            </a:r>
          </a:p>
          <a:p>
            <a:pPr lvl="0"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СПБ - Симпролит (Simprolit) перегородочные блоки и для обкладки фасад</a:t>
            </a:r>
          </a:p>
          <a:p>
            <a:pPr lvl="0"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СМП - Симпролит (Simprolit) плиты междуэтажных перекрытий,</a:t>
            </a:r>
          </a:p>
          <a:p>
            <a:pPr lvl="0"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СКП - Симпролит (Simprolit) кровельные плиты,</a:t>
            </a:r>
          </a:p>
          <a:p>
            <a:pPr lvl="0"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СПП - Симпролит (Simprolit) панели монтажных перегородок,</a:t>
            </a:r>
          </a:p>
          <a:p>
            <a:pPr lvl="0"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СИП - Симпролит (Simprolit) изоляционные панели для полов и сантехнических узлов,</a:t>
            </a:r>
          </a:p>
          <a:p>
            <a:pPr lvl="0"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 - Симпролит (Simprolit) легкие монтажные фасадные элементы типа аттики, балясин, карнизов и т.п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06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СУП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48" y="91474"/>
            <a:ext cx="1491115" cy="23148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" name="Рисунок 3" descr="СБ"/>
          <p:cNvPicPr/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409" y="91474"/>
            <a:ext cx="1491117" cy="23148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СБД"/>
          <p:cNvPicPr/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9231" y="116087"/>
            <a:ext cx="1551275" cy="23148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Рисунок 6" descr="СПБ"/>
          <p:cNvPicPr/>
          <p:nvPr/>
        </p:nvPicPr>
        <p:blipFill>
          <a:blip r:embed="rId8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1211" y="116087"/>
            <a:ext cx="1491118" cy="23148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8" name="Рисунок 7" descr="СМП"/>
          <p:cNvPicPr/>
          <p:nvPr/>
        </p:nvPicPr>
        <p:blipFill>
          <a:blip r:embed="rId10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5474" y="116087"/>
            <a:ext cx="2129768" cy="23148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9" name="Рисунок 8" descr="СПП"/>
          <p:cNvPicPr/>
          <p:nvPr/>
        </p:nvPicPr>
        <p:blipFill>
          <a:blip r:embed="rId1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8387" y="144856"/>
            <a:ext cx="1478915" cy="22902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" name="Рисунок 9" descr="СИП"/>
          <p:cNvPicPr/>
          <p:nvPr/>
        </p:nvPicPr>
        <p:blipFill>
          <a:blip r:embed="rId1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8882" y="144856"/>
            <a:ext cx="1478915" cy="22860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1" name="Прямоугольник 10"/>
          <p:cNvSpPr/>
          <p:nvPr/>
        </p:nvSpPr>
        <p:spPr>
          <a:xfrm>
            <a:off x="529795" y="2547016"/>
            <a:ext cx="697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СУП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030250" y="2547016"/>
            <a:ext cx="5036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СБ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686889" y="2547016"/>
            <a:ext cx="6535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СБД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426648" y="2547016"/>
            <a:ext cx="6832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СПБ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335659" y="2550515"/>
            <a:ext cx="7489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СМП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249083" y="2517885"/>
            <a:ext cx="7104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СПП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720542" y="2517885"/>
            <a:ext cx="710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СИП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098565" y="3099627"/>
            <a:ext cx="5994870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Симпролит (Simprolit) плиты для утепления фасадов</a:t>
            </a:r>
            <a:endParaRPr lang="ru-RU" sz="16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0772" y="3613158"/>
            <a:ext cx="12178152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Остальные преимущества применения Симпролит (Simprolit) плит состоят в: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Более дешевое общее утепление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стен.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дешевая отделка утепляемых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дешевая и более качественная изоляция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чердаков.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Хорошая паропроницаемость Симпролит (Simprolit)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плит.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Удовлетворительная огнестойкость Симпролит (Simprolit)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плит.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Долговечность и устойчивость Симпролит (Simprolit)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плит.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431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619415" y="94410"/>
            <a:ext cx="6572585" cy="3219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Симпролит (Simprolit) СБ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блоки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Симпролит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 блоки для кладки, самонесущие, могут применяться самостоятельно в малоэтажном строительстве, а также и как несъемная опалубка при производстве несущих и асейсмических бетонных элементов.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Характеризуются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чрезвычайными термическими свойствами, не только в отдельности, но и в системе, и поэтому система кладки Симпролит плитами в этом отношении многократно эффективнее, чем кладка традиционными материалами, какими являются полнотелый кирпич или кирпичные блоки.</a:t>
            </a:r>
            <a:endParaRPr lang="ru-RU" sz="17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Симпролит  СБ блоки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83" y="94410"/>
            <a:ext cx="3295985" cy="30578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Симпролит СБ блок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7951" y="94410"/>
            <a:ext cx="1960481" cy="30578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5619415" y="3543490"/>
            <a:ext cx="6572585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Симпролит (Simprolit) СПБ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блоки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Симпролит СПБ блоки для перегородок и обкладки фасада самый распространенный вид Симпролит блоков. </a:t>
            </a:r>
            <a:r>
              <a:rPr lang="ru-RU" sz="17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частности надо отметить, что такие блоки толщиной всего 12 см по термическим свойствам более чем достаточны,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как наружные фасадные стены в югославских климатических условиях, удовлетворяя притом не только зимним условиям но и условиям летней стабильности конструкции.</a:t>
            </a:r>
          </a:p>
          <a:p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Притом, стены из СПБ блоков от 62% вплоть до 2,18 раза дешевле остальных вариантов фасадных стен объектов с несущей металлической или бетонной каркасной системой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8" name="Рисунок 7" descr="Симпролит блок d=12,0 см - СПБ50"/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82" y="3543490"/>
            <a:ext cx="5377449" cy="28656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860680" y="6459069"/>
            <a:ext cx="38980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Симпролит блок d=12,0 см - СПБ50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267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1999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Преимущества кладки Симпролит (Simprolit)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блоками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экономической точки зрения, можно отметить, что кладка Симпролит блоками представляет чрезвычайно выгодное решение. К примеру приводим факт, что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8500 Евро можно купить больше 130м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типа СПБ50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которыми покрывается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 в 1090 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стены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 же для всех ограждающих стен для цеха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площадью 1000 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и высотой 4,0 м на блоки нужно вложить только 6.400 Евро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этом в частности нужно подчеркнуть, что таким способом построенные стены не требуют дополнительного утепления и полностью соответствуют коэффициентам термической проводимости для югославской климатической зоны, так что эта система вероятно является самой дешевой системой кладки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наших, югославских условиях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кладка Симпролит блоками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46" y="2893100"/>
            <a:ext cx="3068453" cy="34595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кладка Симпролит блоками"/>
          <p:cNvPicPr/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4267" y="2893100"/>
            <a:ext cx="2777691" cy="34595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Рисунок 6" descr="кладка Симпролит блоками"/>
          <p:cNvPicPr/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175" y="2893099"/>
            <a:ext cx="2863917" cy="34595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8" name="Рисунок 7" descr="кладка Симпролит блоками"/>
          <p:cNvPicPr/>
          <p:nvPr/>
        </p:nvPicPr>
        <p:blipFill>
          <a:blip r:embed="rId8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8695" y="2893099"/>
            <a:ext cx="2629702" cy="34595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3742980" y="6420671"/>
            <a:ext cx="44280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Технология кладки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Симпролит блоками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38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кладка Симпролит блоками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28" y="176663"/>
            <a:ext cx="3379665" cy="25184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" name="Рисунок 3" descr="кладка Симпролит блоками"/>
          <p:cNvPicPr/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548" y="176664"/>
            <a:ext cx="2833037" cy="251840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кладка Симпролит блоками"/>
          <p:cNvPicPr/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439" y="176663"/>
            <a:ext cx="2194560" cy="25184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Рисунок 6" descr="кладка Симпролит блоками"/>
          <p:cNvPicPr/>
          <p:nvPr/>
        </p:nvPicPr>
        <p:blipFill>
          <a:blip r:embed="rId8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8853" y="176662"/>
            <a:ext cx="2559918" cy="25184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3791548" y="2871736"/>
            <a:ext cx="44280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Технология кладки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Симпролит блоками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7028" y="3417731"/>
            <a:ext cx="12104972" cy="34390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Общее заключение, что строительством Симпролит (Simprolit) блоками получается: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значительно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меньшая толщина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конструкции;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большая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полезная (для продажи) площадь объекта в рамках одинаковых габаритов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объекта;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меньшие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затраты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материалов;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лучшие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теплотехнические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характеристики;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меньшие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потери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тепла;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отличные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характеристики "летней стабильности"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конструкции;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меньше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"тактов" при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строительстве;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более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быстрое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производство.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8087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156284" y="94409"/>
            <a:ext cx="4518225" cy="368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Плиты перекрытия и кровельные плиты</a:t>
            </a:r>
            <a:endParaRPr lang="ru-RU" sz="16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91488" y="2571799"/>
            <a:ext cx="82255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Симпролит плита перекрытия СМП и кровельная плита - СКП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плиты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51" y="463164"/>
            <a:ext cx="2812567" cy="20394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Рисунок 6" descr="плиты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276" y="463162"/>
            <a:ext cx="3073008" cy="202439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8" name="Рисунок 7" descr="плиты"/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6142" y="463162"/>
            <a:ext cx="2820352" cy="20394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9" name="Рисунок 8" descr="плиты"/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0568" y="463163"/>
            <a:ext cx="2768331" cy="20394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28" name="Рисунок 180" descr="гидроизоляция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88" y="3595934"/>
            <a:ext cx="1978901" cy="3127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Рисунок 179" descr="гидроизоляция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459" y="3595934"/>
            <a:ext cx="1978901" cy="3127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Рисунок 178" descr="гидроизоляция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329" y="3595934"/>
            <a:ext cx="1978901" cy="3127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Рисунок 177" descr="гидроизоляция"/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199" y="3595934"/>
            <a:ext cx="1978901" cy="3127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 descr="гидроизоляция"/>
          <p:cNvPicPr/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4068" y="3595934"/>
            <a:ext cx="3155163" cy="312794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Прямоугольник 14"/>
          <p:cNvSpPr/>
          <p:nvPr/>
        </p:nvSpPr>
        <p:spPr>
          <a:xfrm>
            <a:off x="2091487" y="3083866"/>
            <a:ext cx="82255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выполненные из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Симпролит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(Simprolit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блоков и панелей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4401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://www.simprolit.ru/images/pic.jpg">
            <a:hlinkClick r:id="rId2"/>
          </p:cNvPr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26" y="98658"/>
            <a:ext cx="2696771" cy="27047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" name="Рисунок 3" descr="http://www.simprolit.ru/images/pic_1.jpg">
            <a:hlinkClick r:id="rId5"/>
          </p:cNvPr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9057" y="98658"/>
            <a:ext cx="2811380" cy="27047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http://www.simprolit.ru/images/pic_2.jpg">
            <a:hlinkClick r:id="rId8"/>
          </p:cNvPr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197" y="98658"/>
            <a:ext cx="2662139" cy="27047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Рисунок 6" descr="http://www.simprolit.ru/images/pic_3.jpg">
            <a:hlinkClick r:id="rId11"/>
          </p:cNvPr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0096" y="98658"/>
            <a:ext cx="2904472" cy="27047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2" name="Прямоугольник 1"/>
          <p:cNvSpPr/>
          <p:nvPr/>
        </p:nvSpPr>
        <p:spPr>
          <a:xfrm>
            <a:off x="2007729" y="2902016"/>
            <a:ext cx="20706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Симпролит блоки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413754" y="2914048"/>
            <a:ext cx="21389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Симпролит плиты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302877" y="2904785"/>
            <a:ext cx="2196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Симпролит панели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4210" y="3271348"/>
            <a:ext cx="1214825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блоков Теплостен (Россия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многолетних исследований НИИ "Теплостен" создал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внедрил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массовое промышленное производство новейший строительный материал — теплоэффективный стеновой блок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Теплостен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Этот материал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совместил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себе практически все необходимые для комфортного проживания составляющие стены современного каменного дома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 descr="https://studfile.net/html/2706/72/html_LG3biyrFsL.cJS8/htmlconvd-gquno7265x1.jpg"/>
          <p:cNvPicPr/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8230"/>
          <a:stretch/>
        </p:blipFill>
        <p:spPr bwMode="auto">
          <a:xfrm>
            <a:off x="126209" y="5025286"/>
            <a:ext cx="4145001" cy="18327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3" name="Прямоугольник 12"/>
          <p:cNvSpPr/>
          <p:nvPr/>
        </p:nvSpPr>
        <p:spPr>
          <a:xfrm>
            <a:off x="4397649" y="4549676"/>
            <a:ext cx="7794581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Стеновые блоки имеют трехслойную конструкцию:</a:t>
            </a: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несущий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слой — поризованный керамзитобетон класса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В7,5—В10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плотностью 1200—1400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внутренний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слой — пенополистирол плотностью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кг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фактурный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(защитно-декоративный) слой из обычного бетона класса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В10—В12,5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плотностью 1500—1700 кг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Внутренний и несущий слои связаны между собой арматурными базальтопластиковыми стержнями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14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своей кажущейся простоте теплоэффективные блоки полностью соответствуют своему названию, что хорошо характеризует 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представленная диаграмма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0368" y="4140263"/>
            <a:ext cx="45158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Приведенное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сопротивление теплопередачи для различных конструкций стен</a:t>
            </a:r>
            <a:endParaRPr lang="ru-RU" sz="16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https://studfile.net/html/2706/72/html_LG3biyrFsL.cJS8/htmlconvd-gquno7265x1.jpg"/>
          <p:cNvPicPr/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93" t="65396" r="2412"/>
          <a:stretch/>
        </p:blipFill>
        <p:spPr bwMode="auto">
          <a:xfrm>
            <a:off x="140368" y="646332"/>
            <a:ext cx="4515853" cy="34323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140367" y="4760467"/>
            <a:ext cx="1196340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Основным сырьем для производства теплоэффективных многослойных стеновых блоков являются: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портландцемент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(М500);</a:t>
            </a:r>
            <a:endParaRPr lang="ru-RU" sz="16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керамзитовый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гравий (фр. 0,5—5 мм);</a:t>
            </a:r>
            <a:endParaRPr lang="ru-RU" sz="16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песок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(фр. 2,2—2,5 мм);</a:t>
            </a:r>
            <a:endParaRPr lang="ru-RU" sz="16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ускоритель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твердения УП-2;</a:t>
            </a:r>
            <a:endParaRPr lang="ru-RU" sz="16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пенообразователь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ПБ-2000 или воздухововлекающая добавка SDO-L;</a:t>
            </a:r>
            <a:endParaRPr lang="ru-RU" sz="16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пенополистирол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(25 </a:t>
            </a:r>
            <a:r>
              <a:rPr 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/м3);</a:t>
            </a:r>
            <a:endParaRPr lang="ru-RU" sz="16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вода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i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796588" y="2397419"/>
            <a:ext cx="730718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Применение теплоэффективного блока избавляет строителей от таких трудоемких и дорогостоящих операций, как утепление стены и декоративное ее оформление. </a:t>
            </a:r>
          </a:p>
          <a:p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Блок легкий и сравнительно большой (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400×300×200 мм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), благодаря своим точным геометрическим размерам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(±1 мм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укладывается на слой клея толщиной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 более 2—4 мм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Расход клея минимален (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25 кг на один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6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блоков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), а значит, и потребление воды незначительно. </a:t>
            </a:r>
            <a:endParaRPr lang="ru-RU" sz="1600" b="1" dirty="0"/>
          </a:p>
        </p:txBody>
      </p:sp>
      <p:pic>
        <p:nvPicPr>
          <p:cNvPr id="11" name="Рисунок 10" descr="https://studfile.net/html/2706/72/html_LG3biyrFsL.cJS8/htmlconvd-gquno7266x1.jpg"/>
          <p:cNvPicPr/>
          <p:nvPr/>
        </p:nvPicPr>
        <p:blipFill rotWithShape="1"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4683"/>
          <a:stretch/>
        </p:blipFill>
        <p:spPr bwMode="auto">
          <a:xfrm>
            <a:off x="4796588" y="646332"/>
            <a:ext cx="7114675" cy="15554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5223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изготовления блоков могут также применяться самые разнообразные местные сыпучие материалы, в частности золы "уносы", отходы черной металлургии, шлаки.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использовании местного сырья себестоимость получаемой продукции — теплоэффективного блока, значительно сокращается, причем без снижения его потребительских качеств.</a:t>
            </a:r>
            <a:endParaRPr lang="ru-RU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studfile.net/html/2706/72/html_LG3biyrFsL.cJS8/htmlconvd-gquno7267x1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39" y="1354218"/>
            <a:ext cx="6194508" cy="53834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6414586" y="1370745"/>
            <a:ext cx="565308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Номенклатура изделий включает в себя следующие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блоки: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рядовые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(в том числе рядовой блок с отверстием для воздушного клапана, обеспечивающего вентиляцию дома);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угловые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(внутренние, наружные);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с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четвертью для проемов;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поясные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доборные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i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14586" y="4018193"/>
            <a:ext cx="5653087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Теплоэффективный блок с успехом может применяться и при возведении многоэтажных каркасных домов в качестве ограждающего самонесущего материала.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этом случае его несущая часть может быть даже уменьшена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70—100 мм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дает дополнительный источник экономии при производстве блока, снижая его себестоимость.</a:t>
            </a:r>
            <a:endParaRPr lang="ru-RU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728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kern="1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Технология НИИ "Техноблок" (Россия</a:t>
            </a:r>
            <a:r>
              <a:rPr lang="ru-RU" b="1" kern="18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Конструкция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техноблока показана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рисунке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техноблок собирается из фасадной и внутренней облицовочных пластин с использованием пластиковых стяжек, и металлических Г-образных крюков, завинченных в закладные гайки облицовочных пластин.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Г-образный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конец каждого крюка оказывается вмурованным в монолитную стену. Для получения утепленной стены в техноблок устанавливают одну-две пластины утеплителя из пенополистирола в зависимости от требуемых теплотехнических свойств стены. Для получения стен нужной толщины используются Г-образные крюки разного размера и (или) последовательное соединение нескольких пластиковых стяжек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studfile.net/html/2706/72/html_LG3biyrFsL.cJS8/htmlconvd-gquno7270x1.jp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66" y="2616102"/>
            <a:ext cx="5221455" cy="41504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5462587" y="2559532"/>
            <a:ext cx="6605086" cy="4355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Модуль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опалубки собирается в следующем порядке. Сначала пластина утеплителя прикладывается к фасадной облицовочной пластине и в облицовочную пластину завинчиваются Г-образные крюки. Во внутреннюю облицовочную пластину также заворачиваются крюки. Пластиковые стяжки зацепляют за крюки фасадной пластины. Далее обе облицовочные пластины устанавливают на место в стене и, немного изгибая упругие пластиковые стяжки, цепляют их проушинами за крюки другой пластины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Вес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облицовочных пластин готовой стены "повисает" на крюках и, несмотря на то, что пластины "стоят" одна на другой, вышестоящие пластины не нагружают нижестоящие.</a:t>
            </a:r>
          </a:p>
          <a:p>
            <a:pPr algn="just"/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Облицовочная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несъемная опалубка Техноблок решает проблему фасадной облицовки радикально — пластины опалубки являются одновременно высококачественной облицовкой. </a:t>
            </a:r>
          </a:p>
        </p:txBody>
      </p:sp>
    </p:spTree>
    <p:extLst>
      <p:ext uri="{BB962C8B-B14F-4D97-AF65-F5344CB8AC3E}">
        <p14:creationId xmlns:p14="http://schemas.microsoft.com/office/powerpoint/2010/main" val="431071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77090" y="86769"/>
            <a:ext cx="821491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Строительство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зданий и сооружений со стенами из трехслойных блоков  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рассматриваемого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типа получило довольно широкое распространение в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Финляндии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Норвегии, Дании, Швеции, Канаде, а также в Объединенных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Арабских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Эмиратах. </a:t>
            </a:r>
          </a:p>
          <a:p>
            <a:pPr marL="0" lvl="3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Данная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конструкционная система, на основании двадцатилетнего опыта    использования в странах Скандинавии с суровым климатом зарекомендовала себя, как отличное решение для каменных домов с малыми энергозатратами.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Теплоизолирующая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способность стен из финблоков толщиной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350 мм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аналогична теплоизолирующей способности кирпичной стены толщиной примерно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Трехслойные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блоки, изготавливаемые компанией «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Madison Group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», предназначены для устройства наружных несущих стен зданий и представляют собой жесткие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элементы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объединяющие в себе функции оставляемой опалубки, утеплителя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также основания для нанесения отделочных слоев.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Однако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в настоящее время не отработана технология и отсутствуют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типовые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технологические карты по монтажу таких блоков.</a:t>
            </a:r>
          </a:p>
        </p:txBody>
      </p:sp>
      <p:pic>
        <p:nvPicPr>
          <p:cNvPr id="4" name="Рисунок 4" descr="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637" t="3920"/>
          <a:stretch>
            <a:fillRect/>
          </a:stretch>
        </p:blipFill>
        <p:spPr bwMode="auto">
          <a:xfrm>
            <a:off x="0" y="86768"/>
            <a:ext cx="3811836" cy="352633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Рисунок 3" descr="1"/>
          <p:cNvPicPr>
            <a:picLocks noChangeAspect="1" noChangeArrowheads="1"/>
          </p:cNvPicPr>
          <p:nvPr/>
        </p:nvPicPr>
        <p:blipFill>
          <a:blip r:embed="rId4" cstate="print"/>
          <a:srcRect l="3594" t="4025" r="2955" b="3405"/>
          <a:stretch>
            <a:fillRect/>
          </a:stretch>
        </p:blipFill>
        <p:spPr bwMode="auto">
          <a:xfrm>
            <a:off x="0" y="3485992"/>
            <a:ext cx="3811836" cy="33720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89603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337" y="110523"/>
            <a:ext cx="12037325" cy="576064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Сравнительная техническая характеристика стеновых материалов, применяемых в Казахстане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2611938"/>
              </p:ext>
            </p:extLst>
          </p:nvPr>
        </p:nvGraphicFramePr>
        <p:xfrm>
          <a:off x="77334" y="686586"/>
          <a:ext cx="12037326" cy="61050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536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7387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1961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1961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1961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1961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719618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643666"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</a:pPr>
                      <a:endParaRPr lang="ru-RU" sz="16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Керамзитобетонные блоки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Пенобетонные блоки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Газосиликатные блоки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Опилкобетонные блоки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Шлакоблоки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Финблоки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4366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Прочность (кг/</a:t>
                      </a:r>
                      <a:r>
                        <a:rPr lang="ru-RU" sz="1600" b="1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кв.см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50-150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10-50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5-20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20-50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25-75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238,6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4366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Объемный вес (кг/</a:t>
                      </a:r>
                      <a:r>
                        <a:rPr lang="ru-RU" sz="1600" b="1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куб.м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700-1500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450-900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200-600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500-900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500-1000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0607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Теплопроводность</a:t>
                      </a:r>
                      <a:b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(Вт/</a:t>
                      </a:r>
                      <a:r>
                        <a:rPr lang="ru-RU" sz="1600" b="1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мГрад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0,15-0,45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0,2-0,4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0,15-0,3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0,2-0,3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0,3-0,5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0,038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366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Морозостойкость (циклов)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4366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Усадка (% мм/м)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0,6-1,2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1,5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0,5-1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4366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Водопоглощение (%)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60-80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78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4366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Стоимость</a:t>
                      </a:r>
                      <a:b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600" b="1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руб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/куб.)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2500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2500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4000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3000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2500</a:t>
                      </a: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64366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Сейсмоустойчивость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428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534" y="0"/>
            <a:ext cx="12096466" cy="720081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Схема возведения стен из финблоков</a:t>
            </a:r>
            <a:endParaRPr lang="ru-RU" sz="2000" dirty="0">
              <a:solidFill>
                <a:srgbClr val="FF0000"/>
              </a:solidFill>
            </a:endParaRPr>
          </a:p>
        </p:txBody>
      </p:sp>
      <p:pic>
        <p:nvPicPr>
          <p:cNvPr id="4" name="Picture 2" descr="C:\Users\Zhuldiz\Pictures\Shema-vozvedenija-steny-iz-blokov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duotone>
              <a:prstClr val="black"/>
              <a:srgbClr val="FFCC99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95534" y="677872"/>
            <a:ext cx="11900848" cy="61801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8783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42" y="0"/>
            <a:ext cx="12091916" cy="67210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Горизонтальное армирование через отверстие, в шахматном порядке и эти полости заполняются бетоном</a:t>
            </a:r>
            <a:b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35842" name="Picture 2" descr="C:\Users\Zhuldiz\Pictures\ФИНБЛОКИ\горизонтальная армировка через отверстие, в шахматном порядке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50126" y="672105"/>
            <a:ext cx="5402304" cy="59972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5843" name="Picture 3" descr="C:\Users\Zhuldiz\Pictures\ФИНБЛОКИ\эти полости заполнятся бетоном.bm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095999" y="672104"/>
            <a:ext cx="5859439" cy="59972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8226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1587"/>
            <a:ext cx="12096466" cy="677278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Цоколь с гидроизоляцией, подготовленный под заливку монолитной плиты</a:t>
            </a:r>
          </a:p>
        </p:txBody>
      </p:sp>
      <p:pic>
        <p:nvPicPr>
          <p:cNvPr id="36866" name="Picture 2" descr="C:\Users\Zhuldiz\Pictures\ФИНБЛОКИ\цоколь с гидроизоляцией,подготовленный под заливку монолитной плиты.bmp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36477" y="944970"/>
            <a:ext cx="5372669" cy="56281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6867" name="Picture 3" descr="C:\Users\Zhuldiz\Pictures\ФИНБЛОКИ\Цокольный этаж,гидроизоляция.bm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023992" y="944969"/>
            <a:ext cx="5890504" cy="56281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23851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4292"/>
            <a:ext cx="11818962" cy="595392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Армируется 12 арматурой и заполняются бетоном М200</a:t>
            </a:r>
          </a:p>
        </p:txBody>
      </p:sp>
      <p:pic>
        <p:nvPicPr>
          <p:cNvPr id="37890" name="Picture 2" descr="C:\Users\Zhuldiz\Pictures\ФИНБЛОКИ\армируется 12 арматурой и заполняются бетоном М200.bmp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818865" y="842338"/>
            <a:ext cx="10331355" cy="57550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5519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250" y="0"/>
            <a:ext cx="11505063" cy="655093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Вид сверху на монолитную плиту перекрытия</a:t>
            </a:r>
          </a:p>
        </p:txBody>
      </p:sp>
      <p:pic>
        <p:nvPicPr>
          <p:cNvPr id="38914" name="Picture 2" descr="C:\Users\Zhuldiz\Pictures\ФИНБЛОКИ\вид сверху на монолитную плиту перекрытия.bmp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00251" y="533520"/>
            <a:ext cx="11505062" cy="6063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1694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773" y="209826"/>
            <a:ext cx="11832609" cy="622687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Монолитная железобетонная плита получится</a:t>
            </a:r>
          </a:p>
        </p:txBody>
      </p:sp>
      <p:pic>
        <p:nvPicPr>
          <p:cNvPr id="39938" name="Picture 2" descr="C:\Users\Zhuldiz\Pictures\ФИНБЛОКИ\монолитная железобетонная стена получается....bmp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887105" y="959782"/>
            <a:ext cx="10345002" cy="57685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26548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87705"/>
            <a:ext cx="10515600" cy="54927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Для производства FINNBLOCK используются: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36979"/>
            <a:ext cx="12192000" cy="4351338"/>
          </a:xfrm>
        </p:spPr>
        <p:txBody>
          <a:bodyPr>
            <a:noAutofit/>
          </a:bodyPr>
          <a:lstStyle/>
          <a:p>
            <a:pPr marL="0" lvl="1" indent="53975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Пенополистирол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представляет собой газонаполненный материал, получаемый из полистирола и его производных, а также из сополимеров стирола.  Механические свойства материала определяются его кажущейся плотностью: чем она выше, тем больше прочность и ниже водопоглощение, гигроскопичность, паро- и воздухопроницаемость.</a:t>
            </a:r>
          </a:p>
          <a:p>
            <a:pPr marL="0" lvl="1"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Цементно-песчаный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раствор в его состав кроме цемента входят различные мелкие наполнители, такие как песок или мелкий щебень. В некоторых случаях в такую смесь вносят специальные добавки.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lvl="1"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От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компонентов и технологии приготовления зависит то, насколько раствор будет соответствовать определенным требованиям. Нарушать инструкцию, по которой производится цементно-песчаный раствор для штукатурки, не рекомендуется, так как это может привести к разрушению строительных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конструкций.</a:t>
            </a:r>
          </a:p>
          <a:p>
            <a:pPr marL="0" lvl="1"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FINNBLOCK 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прост  в монтаже  и  не  требует  дополнительной  спецтехники.  В  отличие  от  бетонных  блоков FINNBLOCK  не  нужно  утеплять и отделывать. В  условиях возрастающей  стоимости  на энергоносители FINNBLOCK еще и экономичен, поскольку обладает теплосберегающими качествами. Для Казахстана же это вообще идеальный строительный материал, принимая во внимание самые разные факторы: и природные условия, и стоимость жилья, и уровень благосостояния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Казахстанцев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lvl="1" indent="53975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98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8846" y="56016"/>
            <a:ext cx="8229600" cy="492664"/>
          </a:xfrm>
        </p:spPr>
        <p:txBody>
          <a:bodyPr anchor="t">
            <a:noAutofit/>
          </a:bodyPr>
          <a:lstStyle/>
          <a:p>
            <a:pPr lvl="0"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Свойства финблоков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2830" y="548680"/>
            <a:ext cx="11969086" cy="630932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Размеры теплоизоляционных блоков производства АО «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Madison Group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600х350х200 мм 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(длина 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ширина 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высота)  или 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600х400х200  мм  и  вес 29 кг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Кладочный теплоизоляционный блок  состоит  из  полых  бетонных  оболочек  и  находящегося между ними теплоизоляционного слоя (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125 мм или 168 мм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). Бетонная оболочка и теплоизоляция соединены между собой в шип.</a:t>
            </a:r>
          </a:p>
          <a:p>
            <a:pPr algn="just"/>
            <a:endParaRPr lang="ru-RU" sz="2000" b="1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037230" y="1896506"/>
            <a:ext cx="10604310" cy="1892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125048"/>
              </p:ext>
            </p:extLst>
          </p:nvPr>
        </p:nvGraphicFramePr>
        <p:xfrm>
          <a:off x="122831" y="4565706"/>
          <a:ext cx="11969085" cy="2176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381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9381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9381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39381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39381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0881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Рядовой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блок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Угловой блок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Торцевой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блок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Блок,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состоящий из 2-х частей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Половинный блок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881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600х350х200</a:t>
                      </a:r>
                      <a:endParaRPr lang="ru-RU" sz="16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600х400х200 29 кг</a:t>
                      </a:r>
                      <a:endParaRPr lang="ru-RU" sz="16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550х350х200</a:t>
                      </a:r>
                      <a:endParaRPr lang="ru-RU" sz="16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600х400х200</a:t>
                      </a:r>
                      <a:endParaRPr lang="ru-RU" sz="16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28,5 кг</a:t>
                      </a:r>
                      <a:endParaRPr lang="ru-RU" sz="16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600х350х200</a:t>
                      </a:r>
                      <a:endParaRPr lang="ru-RU" sz="16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600х400х200</a:t>
                      </a:r>
                      <a:endParaRPr lang="ru-RU" sz="16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30 кг</a:t>
                      </a:r>
                      <a:endParaRPr lang="ru-RU" sz="16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200/400х350х200</a:t>
                      </a:r>
                      <a:endParaRPr lang="ru-RU" sz="16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200/400х400х200</a:t>
                      </a:r>
                      <a:endParaRPr lang="ru-RU" sz="16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 кг/18 кг</a:t>
                      </a:r>
                      <a:endParaRPr lang="ru-RU" sz="16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600х175х200</a:t>
                      </a:r>
                      <a:endParaRPr lang="ru-RU" sz="16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600х175х200</a:t>
                      </a:r>
                      <a:endParaRPr lang="ru-RU" sz="16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14,5 кг</a:t>
                      </a:r>
                      <a:endParaRPr lang="ru-RU" sz="16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459595" y="3977319"/>
            <a:ext cx="74888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Кладочные финблоки производства АО «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Madison Group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</p:txBody>
      </p:sp>
    </p:spTree>
    <p:extLst>
      <p:ext uri="{BB962C8B-B14F-4D97-AF65-F5344CB8AC3E}">
        <p14:creationId xmlns:p14="http://schemas.microsoft.com/office/powerpoint/2010/main" val="2368458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0627" y="226417"/>
            <a:ext cx="10795379" cy="428676"/>
          </a:xfrm>
        </p:spPr>
        <p:txBody>
          <a:bodyPr anchor="t">
            <a:no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Технические свойства финблоков и бетонной массы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9069002"/>
              </p:ext>
            </p:extLst>
          </p:nvPr>
        </p:nvGraphicFramePr>
        <p:xfrm>
          <a:off x="136476" y="655095"/>
          <a:ext cx="11941792" cy="6202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708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9708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339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Расход блоков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8,33 </a:t>
                      </a:r>
                      <a:r>
                        <a:rPr lang="ru-RU" sz="18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шт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/м</a:t>
                      </a:r>
                      <a:r>
                        <a:rPr lang="ru-RU" sz="1800" b="1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39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Расход бетона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125 л/м</a:t>
                      </a:r>
                      <a:r>
                        <a:rPr lang="ru-RU" sz="1800" b="1" baseline="30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330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Бетон для заливки: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 класс прочности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 макс. размер гранул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 подвижность массы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 соотношение воды и цемента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 каменный заполнитель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 доля каменного заполнителя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 примеси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 добавки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не ниже В25</a:t>
                      </a:r>
                      <a:r>
                        <a:rPr lang="ru-RU" sz="1800" b="1" baseline="30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*</a:t>
                      </a:r>
                      <a:endParaRPr lang="ru-RU" sz="18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16 – 8 мм</a:t>
                      </a:r>
                      <a:endParaRPr lang="ru-RU" sz="18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П4</a:t>
                      </a:r>
                      <a:endParaRPr lang="ru-RU" sz="18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 / ц ≤ 0,50</a:t>
                      </a:r>
                      <a:endParaRPr lang="ru-RU" sz="18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предпочтительно круглый природный</a:t>
                      </a:r>
                      <a:endParaRPr lang="ru-RU" sz="18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неразмельчённый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камень</a:t>
                      </a:r>
                      <a:endParaRPr lang="ru-RU" sz="18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≤ 0,65% (паста ≤ 0,35%) </a:t>
                      </a:r>
                      <a:endParaRPr lang="ru-RU" sz="18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без золы-уноса </a:t>
                      </a:r>
                      <a:endParaRPr lang="ru-RU" sz="18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пластификатор и </a:t>
                      </a:r>
                      <a:r>
                        <a:rPr lang="ru-RU" sz="1800" b="1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порофор</a:t>
                      </a:r>
                      <a:endParaRPr lang="ru-RU" sz="18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339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Арматурная сталь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А500С</a:t>
                      </a:r>
                      <a:endParaRPr lang="ru-RU" sz="18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339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Вес за бетонированной стены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530 кг/м</a:t>
                      </a:r>
                      <a:r>
                        <a:rPr lang="ru-RU" sz="1800" b="1" baseline="30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339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Коэффициент теплопередачи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U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0,25/0,17 Вт/м</a:t>
                      </a:r>
                      <a:r>
                        <a:rPr lang="ru-RU" sz="1800" b="1" baseline="30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°С</a:t>
                      </a:r>
                      <a:endParaRPr lang="ru-RU" sz="18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963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491319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Этапы работ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9181" y="668740"/>
            <a:ext cx="11969087" cy="600062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Фундамент</a:t>
            </a: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Фундаменты домов, строящихся из финблоков АО«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Madison Group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» , обычно возводятся прямо на грунте в виде ленточного фундамента, или ленточный фундамент  устраивается  на  свайном  основании.  В  обоих случаях  фундамент изготавливается из готовой фундаментной опалубки. Это быстрый,  простой  и  недорогой  способ строительства фундамента. Возможны  и другие варианты устройства фундамента как, например, плита.</a:t>
            </a: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Поставка и складирование блоков на стройплощадке</a:t>
            </a: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Первую партию блоков рекомендуется доставить на стройплощадку только после заливки фундамента и установки направляющих линий, чтобы поддоны с блоками не мешали выполнению измерений.</a:t>
            </a: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Блоки  упакованы  на  грузовые  поддоны  размером  1220 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 1240  мм  и  обёрнуты плёнкой.</a:t>
            </a: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Подготовка к кладке</a:t>
            </a: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До начала кладки необходимо проверить размеры фундамента и прямизну углов. На верхнюю поверхность фундамента при помощи линейного шнура наносятся линии, соответствующие наружной поверхности стен. </a:t>
            </a: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углы стен вертикально в сторону направления каждой стены при помощи уровня устанавливаются направляющие стойки. </a:t>
            </a: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После  установки  направляющих  нивелиром  определяется  отметка  верхней поверхности  фундамента,  она и будет  исходной  отметкой  нижней поверхности первого ряда  финблоков.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184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2830" y="109182"/>
            <a:ext cx="12069170" cy="661916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 Кладка первого ряда</a:t>
            </a:r>
          </a:p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фундамент выполнен точно в соответствии с размерами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точность замеров верхней поверхности ± 2 мм)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кладку первого ряда блоков можно начинать прямо на поверхности фундамента. Если верхняя поверхность фундамента выполнена не достаточно точно, то кладка первого ряда производится с использованием клиньев. В этом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случае с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обеих сторон под блок устанавливаются пластмассовые монтажные клинья. При помощи клиньев, линейного шнура и уровня блоки укладываются на нужной отметке и с требуемой прямизной.</a:t>
            </a:r>
          </a:p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Обязательное условие успешной кладки –первый ряд блоков  должен быть на одной и той же отметке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(&lt;± 2 мм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! </a:t>
            </a:r>
          </a:p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После того, как кладка первого ряда успешно выполнена с помощью шнура и уровня, можно начинать кладку остальных рядов. </a:t>
            </a:r>
          </a:p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Блоки кладутся ярусами ряд за рядом. Перед началом кладки надо натянуть шнур между направляющими. Кладку начинать с угла. Направление кладки выбрать на своё усмотрение – либо  по  часовой,  либо  против  часовой  стрелки.  При необходимости половинные и торцевые блоки распиливаются на месте.</a:t>
            </a:r>
          </a:p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Оконные и дверные проёмы</a:t>
            </a:r>
          </a:p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Вертикальные поверхности оконных  и  дверных  проёмов изготавливаются  из торцевых блоков.  Это  во  многом  ускоряет  и  облегчает  выполнение</a:t>
            </a:r>
          </a:p>
          <a:p>
            <a:pPr marL="0" indent="0" algn="just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в особенности  тогда,  когда  при проектировании стен  возводимых  зданий  была использована система модульного измерения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09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9181" y="0"/>
            <a:ext cx="11955439" cy="66693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7. Обработка финблоков</a:t>
            </a:r>
          </a:p>
          <a:p>
            <a:pPr marL="0" indent="0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Обработку блоков лучше всего производить угловым шлифовальным станком с алмазным диском. Во  время разрезания финблоков необходимо пользоваться индивидуальными средствами  защиты – защитными  очками,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берушами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и респираторами.  Разрезать  блоки  лучше  на открытом 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воздухе для 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уменьшения запылённости. Для разделения предварительно над разрезанных блоков требуется обычная ручная пила. </a:t>
            </a:r>
          </a:p>
          <a:p>
            <a:pPr marL="0" indent="0">
              <a:buNone/>
            </a:pP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Армирование</a:t>
            </a:r>
          </a:p>
          <a:p>
            <a:pPr marL="0" indent="0" algn="just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Стены  из финблоков армируются  только  в  соответствии с конструктивными чертежами,  на  которых  показано  расположение  арматуры периодического профиля. Наиболее подходящая арматура диаметром </a:t>
            </a: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 10 и 12 мм.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Продольная арматура  укладывается  одновременно с  кладкой  блоков. Монтаж поперечной арматуры выполняется после кладки, в этом случае стальные стержни арматуры вставляются внутрь стены. Для обеспечения устойчивости поперечной арматуры во время бетонирования можно использовать продольную арматуру в качестве монтажной. </a:t>
            </a:r>
          </a:p>
          <a:p>
            <a:pPr marL="0" indent="0">
              <a:buNone/>
            </a:pP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ru-RU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Бетонная масса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                                                                                          не ниже В25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Максимальный размер фракции заполнителя                 8 - 16 мм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Пластичность                                                                           П4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Соотношение вода/цемент                                                    в / </a:t>
            </a:r>
            <a:r>
              <a:rPr lang="ru-RU" sz="1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≤ 0,50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Заполнители из камня - рекомендуются недроблёный природный круглый камень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заполнителя из камня                                                   ≥ 65%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пасты                                                                                ≤35%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вода+цемент+воздух+добавки</a:t>
            </a: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Примеси - золу-унос не использовать.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Прочие требования - морозостойкий бетон (придание дополнительной пористости; интервал пор ≤ 0,27 мм), закачка бетононасосом.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36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0905" y="105817"/>
            <a:ext cx="10515600" cy="549275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Расположение выпусков арматуры в стене из финблоков</a:t>
            </a: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132764" y="978906"/>
            <a:ext cx="9840036" cy="52171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8699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688" y="0"/>
            <a:ext cx="12171312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1544" y="0"/>
            <a:ext cx="8229600" cy="504967"/>
          </a:xfrm>
        </p:spPr>
        <p:txBody>
          <a:bodyPr anchor="t">
            <a:no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Бетонирование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5534" y="504967"/>
            <a:ext cx="12096466" cy="616439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Высота заливки бетонной массы</a:t>
            </a:r>
          </a:p>
          <a:p>
            <a:pPr marL="0" indent="0">
              <a:buNone/>
            </a:pP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Рекомендуется  выполнять  кладку  и  бетонировать  стены  из  теплоизоляционных блоков ярусами  высотой по 1,4 метра. Кладка блоков стены и заливка бетонной массы производятся в два или несколько этапов. На рабочем шве уровень бетонной массы доводится до середины блока верхнего ряда. Шов должен иметь армирование.</a:t>
            </a:r>
          </a:p>
          <a:p>
            <a:pPr marL="0" indent="0">
              <a:buNone/>
            </a:pPr>
            <a:r>
              <a:rPr lang="ru-RU" sz="1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Заливка бетонной массы и уплотнение</a:t>
            </a:r>
          </a:p>
          <a:p>
            <a:pPr marL="0" indent="0">
              <a:buNone/>
            </a:pP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Заливка бетонной массы производится бетононасосом. При заливке бетонной массы с максимальной фракцией заполнителя 16 мм используется шланг диаметром 2,5 дюйма (при фракции 8 мм диаметр шланга 2,0 дюйма). Стена заливается послойно, примерно по 0,5 метра по всему периметру. Бетонная масса через каждые 200 – 400 мм тщательно уплотняется </a:t>
            </a:r>
            <a:r>
              <a:rPr lang="ru-RU" sz="1900" b="1" dirty="0" err="1">
                <a:latin typeface="Times New Roman" pitchFamily="18" charset="0"/>
                <a:cs typeface="Times New Roman" pitchFamily="18" charset="0"/>
              </a:rPr>
              <a:t>вибробулавой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 Ø 20 – 25 мм. Уплотнение выполняется двумя </a:t>
            </a:r>
            <a:r>
              <a:rPr lang="ru-RU" sz="1900" b="1" dirty="0" err="1">
                <a:latin typeface="Times New Roman" pitchFamily="18" charset="0"/>
                <a:cs typeface="Times New Roman" pitchFamily="18" charset="0"/>
              </a:rPr>
              <a:t>вибробулавами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, если объём бетонирования более 10 м</a:t>
            </a:r>
            <a:r>
              <a:rPr lang="ru-RU" sz="1900" b="1" baseline="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. При уплотнении каждого слоя </a:t>
            </a:r>
            <a:r>
              <a:rPr lang="ru-RU" sz="1900" b="1" dirty="0" err="1">
                <a:latin typeface="Times New Roman" pitchFamily="18" charset="0"/>
                <a:cs typeface="Times New Roman" pitchFamily="18" charset="0"/>
              </a:rPr>
              <a:t>вибробулава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 углубляется на 10 см в предыдущий слой.</a:t>
            </a:r>
            <a:r>
              <a:rPr lang="ru-RU" sz="1900" b="1" baseline="3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Нельзя уплотнять </a:t>
            </a:r>
            <a:r>
              <a:rPr lang="ru-RU" sz="1900" b="1" dirty="0" err="1">
                <a:latin typeface="Times New Roman" pitchFamily="18" charset="0"/>
                <a:cs typeface="Times New Roman" pitchFamily="18" charset="0"/>
              </a:rPr>
              <a:t>вибробулавой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 часть  блока,  где  проходят </a:t>
            </a:r>
            <a:r>
              <a:rPr lang="ru-RU" sz="1900" b="1" dirty="0" err="1">
                <a:latin typeface="Times New Roman" pitchFamily="18" charset="0"/>
                <a:cs typeface="Times New Roman" pitchFamily="18" charset="0"/>
              </a:rPr>
              <a:t>кабельканалы</a:t>
            </a:r>
            <a:r>
              <a:rPr lang="ru-RU" sz="1900" b="1" baseline="3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электропроводки и </a:t>
            </a:r>
            <a:r>
              <a:rPr lang="ru-RU" sz="1900" b="1" dirty="0" err="1">
                <a:latin typeface="Times New Roman" pitchFamily="18" charset="0"/>
                <a:cs typeface="Times New Roman" pitchFamily="18" charset="0"/>
              </a:rPr>
              <a:t>электророзетка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, чтобы не</a:t>
            </a:r>
            <a:r>
              <a:rPr lang="ru-RU" sz="1900" b="1" baseline="3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повредить подсоединения</a:t>
            </a:r>
            <a:r>
              <a:rPr lang="ru-RU" sz="1900" b="1" baseline="3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розетки. </a:t>
            </a:r>
          </a:p>
          <a:p>
            <a:pPr marL="0" indent="0">
              <a:buNone/>
            </a:pPr>
            <a:r>
              <a:rPr lang="ru-RU" sz="1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Увлажнение</a:t>
            </a:r>
          </a:p>
          <a:p>
            <a:pPr marL="0" indent="0">
              <a:buNone/>
            </a:pP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Сухой (</a:t>
            </a:r>
            <a:r>
              <a:rPr lang="ru-RU" sz="1900" b="1" dirty="0" err="1">
                <a:latin typeface="Times New Roman" pitchFamily="18" charset="0"/>
                <a:cs typeface="Times New Roman" pitchFamily="18" charset="0"/>
              </a:rPr>
              <a:t>неполитый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) бетонный блок впитывает из бетонной массы большую часть содержащейся в ней воды, и тогда масса быстро затвердевает, что затрудняет заливку бетона. В таких случаях в конструкциях могут остаться пустоты, и ухудшится сцепление арматуры  с бетоном.  </a:t>
            </a:r>
            <a:endParaRPr lang="ru-RU" sz="19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Если  </a:t>
            </a:r>
            <a:r>
              <a:rPr lang="ru-RU" sz="1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блоки  не </a:t>
            </a:r>
            <a:r>
              <a:rPr lang="ru-RU" sz="1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увлажнялись  </a:t>
            </a:r>
            <a:r>
              <a:rPr lang="ru-RU" sz="1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  заливки,  то запроектированная прочность  не  будет достигнута. Поэтому  конструкцию  из финблоков необходимо  тщательно увлажнить водой  до начала бетонирования. При температуре ниже 0°С увлажнение запрещено.</a:t>
            </a:r>
          </a:p>
          <a:p>
            <a:endParaRPr lang="ru-RU" sz="19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4745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9182" y="0"/>
            <a:ext cx="12082818" cy="63246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4. Бетонирование в зимних условиях</a:t>
            </a: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При возведении стен из финблоков при температуре ниже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0°С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надо следить за тем, чтобы блоки не были опрелыми, обледенелыми или покрытыми снегом.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Стальная 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арматура также должна  быть свободной от  льда  и  снега. Конструкции предохраняются от скапливания снега и льда. Если зимой на время строительства объект не защищён от холода и непогоды, то увлажнять блоки перед бетонированием запрещено при температуре ниже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2000" b="1" baseline="30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˚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С.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Если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же зимой подобная защитная мера предпринимается, то стены бетонируются бетонной массой того же состава и по тому же методу, что и в летнее время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зимних условиях необходимо обеспечить достаточное затвердевание бетона.</a:t>
            </a: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Минимальные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сроки затвердевания бетона в несущих и ненесущих конструкциях.</a:t>
            </a: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9628805"/>
              </p:ext>
            </p:extLst>
          </p:nvPr>
        </p:nvGraphicFramePr>
        <p:xfrm>
          <a:off x="54591" y="3998793"/>
          <a:ext cx="12023679" cy="27568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789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00789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00789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0977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Температура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бетона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Сроки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демонтажа опалубки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несущих конструкций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Сроки затвердевания бетона ненесущих конструкций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530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600" b="1" baseline="30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˚</a:t>
                      </a: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</a:t>
                      </a:r>
                      <a:endParaRPr lang="ru-RU" sz="16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7,5 суток</a:t>
                      </a:r>
                      <a:endParaRPr lang="ru-RU" sz="16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  суток</a:t>
                      </a:r>
                      <a:endParaRPr lang="ru-RU" sz="16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530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ru-RU" sz="1600" b="1" baseline="30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˚</a:t>
                      </a: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</a:t>
                      </a:r>
                      <a:endParaRPr lang="ru-RU" sz="16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5,5 суток</a:t>
                      </a:r>
                      <a:endParaRPr lang="ru-RU" sz="16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1,5 суток</a:t>
                      </a:r>
                      <a:endParaRPr lang="ru-RU" sz="16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530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ru-RU" sz="1600" b="1" baseline="30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˚</a:t>
                      </a: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</a:t>
                      </a:r>
                      <a:endParaRPr lang="ru-RU" sz="16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3,5 суток</a:t>
                      </a:r>
                      <a:endParaRPr lang="ru-RU" sz="1600" b="1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 сутки</a:t>
                      </a:r>
                      <a:endParaRPr lang="ru-RU" sz="16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1987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1600" b="1" kern="1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Сравнительный анализ технико-экономических показателей различных типов жилых домов</a:t>
            </a:r>
            <a:endParaRPr lang="ru-RU" sz="1600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анализа технической и экономической эффективности строящихся типов домов в табл. 7.11 приведены показатели кирпичных, панельных, монолитных домов в сравнении со строительством домов по каркасно-монолитной технологии в расчете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1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6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площади. (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Данные приведены при сопоставимых качествах жилых домов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ru-RU" sz="16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4053332"/>
              </p:ext>
            </p:extLst>
          </p:nvPr>
        </p:nvGraphicFramePr>
        <p:xfrm>
          <a:off x="92244" y="1231106"/>
          <a:ext cx="12007512" cy="53739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1924">
                  <a:extLst>
                    <a:ext uri="{9D8B030D-6E8A-4147-A177-3AD203B41FA5}">
                      <a16:colId xmlns:a16="http://schemas.microsoft.com/office/drawing/2014/main" xmlns="" val="283867711"/>
                    </a:ext>
                  </a:extLst>
                </a:gridCol>
                <a:gridCol w="1985211">
                  <a:extLst>
                    <a:ext uri="{9D8B030D-6E8A-4147-A177-3AD203B41FA5}">
                      <a16:colId xmlns:a16="http://schemas.microsoft.com/office/drawing/2014/main" xmlns="" val="1382085114"/>
                    </a:ext>
                  </a:extLst>
                </a:gridCol>
                <a:gridCol w="2081463">
                  <a:extLst>
                    <a:ext uri="{9D8B030D-6E8A-4147-A177-3AD203B41FA5}">
                      <a16:colId xmlns:a16="http://schemas.microsoft.com/office/drawing/2014/main" xmlns="" val="1351218331"/>
                    </a:ext>
                  </a:extLst>
                </a:gridCol>
                <a:gridCol w="1383632">
                  <a:extLst>
                    <a:ext uri="{9D8B030D-6E8A-4147-A177-3AD203B41FA5}">
                      <a16:colId xmlns:a16="http://schemas.microsoft.com/office/drawing/2014/main" xmlns="" val="1456303495"/>
                    </a:ext>
                  </a:extLst>
                </a:gridCol>
                <a:gridCol w="1335505">
                  <a:extLst>
                    <a:ext uri="{9D8B030D-6E8A-4147-A177-3AD203B41FA5}">
                      <a16:colId xmlns:a16="http://schemas.microsoft.com/office/drawing/2014/main" xmlns="" val="2929277512"/>
                    </a:ext>
                  </a:extLst>
                </a:gridCol>
                <a:gridCol w="1439777">
                  <a:extLst>
                    <a:ext uri="{9D8B030D-6E8A-4147-A177-3AD203B41FA5}">
                      <a16:colId xmlns:a16="http://schemas.microsoft.com/office/drawing/2014/main" xmlns="" val="1466762481"/>
                    </a:ext>
                  </a:extLst>
                </a:gridCol>
              </a:tblGrid>
              <a:tr h="245709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измерения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Сравниваемые объекты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2184531"/>
                  </a:ext>
                </a:extLst>
              </a:tr>
              <a:tr h="59061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каркасно-монолитный 24-кв. дом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панельный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24-кв. дом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монолитный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24-кв. дом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кирпичный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24-кв. дом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82736574"/>
                  </a:ext>
                </a:extLst>
              </a:tr>
              <a:tr h="4799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Сметная стоимость в ценах 1999 года на 1 </a:t>
                      </a:r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1200" b="1" baseline="30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(среднегодовая с 01.01.99 по 01.09.99 г.)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т. руб.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3,05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3,97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3,65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3,12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24068677"/>
                  </a:ext>
                </a:extLst>
              </a:tr>
              <a:tr h="330034"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1" i="0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2.Основные материалы:</a:t>
                      </a:r>
                      <a:endParaRPr lang="ru-RU" sz="1200" b="1" i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18646296"/>
                  </a:ext>
                </a:extLst>
              </a:tr>
              <a:tr h="3300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1" i="0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цемент</a:t>
                      </a:r>
                      <a:endParaRPr lang="ru-RU" sz="1200" b="1" i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0,28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0,34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0,37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0,24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13142803"/>
                  </a:ext>
                </a:extLst>
              </a:tr>
              <a:tr h="3300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1" i="0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цемент пр. к М400</a:t>
                      </a:r>
                      <a:endParaRPr lang="ru-RU" sz="1200" b="1" i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0,24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0,33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0,37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0,24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61925685"/>
                  </a:ext>
                </a:extLst>
              </a:tr>
              <a:tr h="3300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1" i="0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т. ч. на сборные изделия</a:t>
                      </a:r>
                      <a:endParaRPr lang="ru-RU" sz="1200" b="1" i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0,07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0,26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0,16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0,14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75260156"/>
                  </a:ext>
                </a:extLst>
              </a:tr>
              <a:tr h="3300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1" i="0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сталь</a:t>
                      </a:r>
                      <a:endParaRPr lang="ru-RU" sz="1200" b="1" i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0,02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0,04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0,04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0,02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15268216"/>
                  </a:ext>
                </a:extLst>
              </a:tr>
              <a:tr h="3300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1" i="0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сталь пр. с 38/23</a:t>
                      </a:r>
                      <a:endParaRPr lang="ru-RU" sz="1200" b="1" i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0,02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0,05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0,05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0,03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55184239"/>
                  </a:ext>
                </a:extLst>
              </a:tr>
              <a:tr h="3300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1" i="0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т. ч. на сборные изделия</a:t>
                      </a:r>
                      <a:endParaRPr lang="ru-RU" sz="1200" b="1" i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0,02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0,05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0,03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0,03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60107742"/>
                  </a:ext>
                </a:extLst>
              </a:tr>
              <a:tr h="330034">
                <a:tc>
                  <a:txBody>
                    <a:bodyPr/>
                    <a:lstStyle/>
                    <a:p>
                      <a:pPr marL="72000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3.Бетон </a:t>
                      </a:r>
                      <a:r>
                        <a:rPr lang="ru-RU" sz="1200" b="1" i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 железобетон</a:t>
                      </a:r>
                      <a:endParaRPr lang="ru-RU" sz="1200" b="1" i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м3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1,06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1,3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0,34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3844712"/>
                  </a:ext>
                </a:extLst>
              </a:tr>
              <a:tr h="330034">
                <a:tc>
                  <a:txBody>
                    <a:bodyPr/>
                    <a:lstStyle/>
                    <a:p>
                      <a:pPr marL="72000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т. ч. монолитный тяжелый</a:t>
                      </a:r>
                      <a:endParaRPr lang="ru-RU" sz="1200" b="1" i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м3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0,54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0,09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0,01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83327148"/>
                  </a:ext>
                </a:extLst>
              </a:tr>
              <a:tr h="330034">
                <a:tc>
                  <a:txBody>
                    <a:bodyPr/>
                    <a:lstStyle/>
                    <a:p>
                      <a:pPr marL="72000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легкий</a:t>
                      </a:r>
                      <a:endParaRPr lang="ru-RU" sz="1200" b="1" i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м3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—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0,01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0,73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0,07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41711418"/>
                  </a:ext>
                </a:extLst>
              </a:tr>
              <a:tr h="330034">
                <a:tc>
                  <a:txBody>
                    <a:bodyPr/>
                    <a:lstStyle/>
                    <a:p>
                      <a:pPr marL="72000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сборный тяжелый</a:t>
                      </a:r>
                      <a:endParaRPr lang="ru-RU" sz="1200" b="1" i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м3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0,03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0,61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0,37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0,48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13997138"/>
                  </a:ext>
                </a:extLst>
              </a:tr>
              <a:tr h="330034">
                <a:tc>
                  <a:txBody>
                    <a:bodyPr/>
                    <a:lstStyle/>
                    <a:p>
                      <a:pPr marL="72000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легкий</a:t>
                      </a:r>
                      <a:endParaRPr lang="ru-RU" sz="1200" b="1" i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м3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—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0,56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0,08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770910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633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0622860"/>
              </p:ext>
            </p:extLst>
          </p:nvPr>
        </p:nvGraphicFramePr>
        <p:xfrm>
          <a:off x="92244" y="573566"/>
          <a:ext cx="12007512" cy="29950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1924">
                  <a:extLst>
                    <a:ext uri="{9D8B030D-6E8A-4147-A177-3AD203B41FA5}">
                      <a16:colId xmlns:a16="http://schemas.microsoft.com/office/drawing/2014/main" xmlns="" val="283867711"/>
                    </a:ext>
                  </a:extLst>
                </a:gridCol>
                <a:gridCol w="1985211">
                  <a:extLst>
                    <a:ext uri="{9D8B030D-6E8A-4147-A177-3AD203B41FA5}">
                      <a16:colId xmlns:a16="http://schemas.microsoft.com/office/drawing/2014/main" xmlns="" val="1382085114"/>
                    </a:ext>
                  </a:extLst>
                </a:gridCol>
                <a:gridCol w="2081463">
                  <a:extLst>
                    <a:ext uri="{9D8B030D-6E8A-4147-A177-3AD203B41FA5}">
                      <a16:colId xmlns:a16="http://schemas.microsoft.com/office/drawing/2014/main" xmlns="" val="1351218331"/>
                    </a:ext>
                  </a:extLst>
                </a:gridCol>
                <a:gridCol w="1383632">
                  <a:extLst>
                    <a:ext uri="{9D8B030D-6E8A-4147-A177-3AD203B41FA5}">
                      <a16:colId xmlns:a16="http://schemas.microsoft.com/office/drawing/2014/main" xmlns="" val="1456303495"/>
                    </a:ext>
                  </a:extLst>
                </a:gridCol>
                <a:gridCol w="1335505">
                  <a:extLst>
                    <a:ext uri="{9D8B030D-6E8A-4147-A177-3AD203B41FA5}">
                      <a16:colId xmlns:a16="http://schemas.microsoft.com/office/drawing/2014/main" xmlns="" val="2929277512"/>
                    </a:ext>
                  </a:extLst>
                </a:gridCol>
                <a:gridCol w="1439777">
                  <a:extLst>
                    <a:ext uri="{9D8B030D-6E8A-4147-A177-3AD203B41FA5}">
                      <a16:colId xmlns:a16="http://schemas.microsoft.com/office/drawing/2014/main" xmlns="" val="1466762481"/>
                    </a:ext>
                  </a:extLst>
                </a:gridCol>
              </a:tblGrid>
              <a:tr h="245709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измерения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Сравниваемые объекты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2184531"/>
                  </a:ext>
                </a:extLst>
              </a:tr>
              <a:tr h="59061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каркасно-монолитный 24-кв. дом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панельный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24-кв. дом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монолитный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24-кв. дом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кирпичный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24-кв. дом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82736574"/>
                  </a:ext>
                </a:extLst>
              </a:tr>
              <a:tr h="479924"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4.Лесоматериалы</a:t>
                      </a:r>
                      <a:endParaRPr lang="ru-RU" sz="1200" b="1" i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м3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0,16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0,12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0,11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0,07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24068677"/>
                  </a:ext>
                </a:extLst>
              </a:tr>
              <a:tr h="330034"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5.Объем </a:t>
                      </a:r>
                      <a:r>
                        <a:rPr lang="ru-RU" sz="1200" b="1" i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строительный</a:t>
                      </a:r>
                      <a:endParaRPr lang="ru-RU" sz="1200" b="1" i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м3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12427,1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6219,4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5980,7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5547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18646296"/>
                  </a:ext>
                </a:extLst>
              </a:tr>
              <a:tr h="330034"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6.Кирпич</a:t>
                      </a:r>
                      <a:endParaRPr lang="ru-RU" sz="1200" b="1" i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м3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0,32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0,01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0,01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0,38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55184239"/>
                  </a:ext>
                </a:extLst>
              </a:tr>
              <a:tr h="330034"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7.Общая </a:t>
                      </a:r>
                      <a:r>
                        <a:rPr lang="ru-RU" sz="1200" b="1" i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</a:t>
                      </a:r>
                      <a:endParaRPr lang="ru-RU" sz="1200" b="1" i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м2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2538,4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1455,2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1461,2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1374,04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60107742"/>
                  </a:ext>
                </a:extLst>
              </a:tr>
              <a:tr h="330034"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8.Жилая </a:t>
                      </a:r>
                      <a:r>
                        <a:rPr lang="ru-RU" sz="1200" b="1" i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</a:t>
                      </a:r>
                      <a:endParaRPr lang="ru-RU" sz="1200" b="1" i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м2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1226,80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824,8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836,7</a:t>
                      </a:r>
                      <a:endParaRPr lang="ru-RU" sz="12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856,2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3844712"/>
                  </a:ext>
                </a:extLst>
              </a:tr>
              <a:tr h="330034"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9.Летние </a:t>
                      </a:r>
                      <a:r>
                        <a:rPr lang="ru-RU" sz="1200" b="1" i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помещения</a:t>
                      </a:r>
                      <a:endParaRPr lang="ru-RU" sz="1200" b="1" i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м2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218,3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67,2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18,2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118,5</a:t>
                      </a:r>
                      <a:endParaRPr lang="ru-RU" sz="12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83327148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0" y="47839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kern="1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Сравнительный анализ технико-экономических показателей различных типов жилых домов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2244" y="3875966"/>
            <a:ext cx="12007512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использованием сборно-монолитного каркаса увеличивается общая полезная площадь дома за счет уменьшения толщины стены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12,8÷16,3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%.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Относительная стоимость строительства несущих конструкций каркасного здания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снижается до 39 %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учетом возврата затрат от увеличения площади.</a:t>
            </a:r>
          </a:p>
          <a:p>
            <a:pPr algn="just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каркасной технологии расширяются возможности использования подвальных и цокольных площадей.</a:t>
            </a:r>
          </a:p>
          <a:p>
            <a:pPr algn="just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использовании сборно-монолитного каркаса исключаются потери площади на температурно-деформационных швах здания.</a:t>
            </a:r>
          </a:p>
          <a:p>
            <a:pPr algn="just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Сборно-монолитный каркас предоставляет возможность использования в ограждающих конструкциях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конструкционных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материалов с низкими показателями прочности, но высокими теплоизоляционными характеристиками.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каркасного здания происходит уменьшение веса несущих конструкций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40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%.</a:t>
            </a:r>
            <a:endParaRPr lang="ru-RU" sz="16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2975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04544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</TotalTime>
  <Words>3420</Words>
  <Application>Microsoft Office PowerPoint</Application>
  <PresentationFormat>Широкоэкранный</PresentationFormat>
  <Paragraphs>545</Paragraphs>
  <Slides>35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Сравнительная техническая характеристика стеновых материалов, применяемых в Казахстане</vt:lpstr>
      <vt:lpstr>Схема возведения стен из финблоков</vt:lpstr>
      <vt:lpstr>Горизонтальное армирование через отверстие, в шахматном порядке и эти полости заполняются бетоном </vt:lpstr>
      <vt:lpstr>Цоколь с гидроизоляцией, подготовленный под заливку монолитной плиты</vt:lpstr>
      <vt:lpstr>Армируется 12 арматурой и заполняются бетоном М200</vt:lpstr>
      <vt:lpstr>Вид сверху на монолитную плиту перекрытия</vt:lpstr>
      <vt:lpstr>Монолитная железобетонная плита получится</vt:lpstr>
      <vt:lpstr>Для производства FINNBLOCK используются: </vt:lpstr>
      <vt:lpstr>Свойства финблоков </vt:lpstr>
      <vt:lpstr>Технические свойства финблоков и бетонной массы </vt:lpstr>
      <vt:lpstr>Этапы работ</vt:lpstr>
      <vt:lpstr>Презентация PowerPoint</vt:lpstr>
      <vt:lpstr>Презентация PowerPoint</vt:lpstr>
      <vt:lpstr>Расположение выпусков арматуры в стене из финблоков</vt:lpstr>
      <vt:lpstr>Бетонирование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User</cp:lastModifiedBy>
  <cp:revision>33</cp:revision>
  <dcterms:created xsi:type="dcterms:W3CDTF">2024-01-07T04:32:35Z</dcterms:created>
  <dcterms:modified xsi:type="dcterms:W3CDTF">2025-04-07T08:02:58Z</dcterms:modified>
</cp:coreProperties>
</file>